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0" r:id="rId3"/>
    <p:sldId id="399" r:id="rId4"/>
    <p:sldId id="393" r:id="rId5"/>
    <p:sldId id="398" r:id="rId6"/>
    <p:sldId id="374" r:id="rId7"/>
    <p:sldId id="354" r:id="rId8"/>
    <p:sldId id="396" r:id="rId9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3" autoAdjust="0"/>
    <p:restoredTop sz="71256" autoAdjust="0"/>
  </p:normalViewPr>
  <p:slideViewPr>
    <p:cSldViewPr>
      <p:cViewPr varScale="1">
        <p:scale>
          <a:sx n="60" d="100"/>
          <a:sy n="60" d="100"/>
        </p:scale>
        <p:origin x="-58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F1FBA16E-DEDA-4325-8820-09E93FE39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93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27" y="4390030"/>
            <a:ext cx="5099585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8581ADA9-97D3-4E95-AEF3-C28712AAC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79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DA9-97D3-4E95-AEF3-C28712AACE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3572F-E427-4FEA-A18F-182AAA782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292B5-CB8D-43D7-86FD-A4C3A42F5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9FB11-37A7-4E0C-A4BA-D6AE88C67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C0F7F0-AB65-420B-9358-EC664DE69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ED27-6B65-4F50-917E-7FE517A0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14DC9-10CC-4F7B-BD7D-2955AFA0B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DB40-359B-446D-809E-A49AFB355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4A41-C2C5-4CF7-A8E4-AE4CE0F74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9E890-FA17-4239-8554-D08B4F87F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AD9E2-50D5-44CC-96A2-C13C44AE6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437F-16E1-43B3-B49C-943145B17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30D05-D0E3-4462-B8A9-B238085B0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DE1E1-BCF4-4451-ABB0-C451216014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600" dirty="0"/>
              <a:t>West Contra Costa</a:t>
            </a:r>
            <a:br>
              <a:rPr lang="en-US" sz="3600" dirty="0"/>
            </a:br>
            <a:r>
              <a:rPr lang="en-US" sz="3600" dirty="0"/>
              <a:t>Unified School District</a:t>
            </a:r>
            <a:br>
              <a:rPr lang="en-US" sz="3600" dirty="0"/>
            </a:br>
            <a:r>
              <a:rPr lang="en-US" sz="2800" dirty="0" smtClean="0"/>
              <a:t>May 18, 2011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2011-12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Budget Update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Board Meeting</a:t>
            </a:r>
            <a:endParaRPr lang="en-US" sz="2800" dirty="0"/>
          </a:p>
        </p:txBody>
      </p:sp>
      <p:pic>
        <p:nvPicPr>
          <p:cNvPr id="2052" name="Picture 4" descr="logo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362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Good news for Schools</a:t>
            </a:r>
          </a:p>
          <a:p>
            <a:pPr lvl="1"/>
            <a:r>
              <a:rPr lang="en-US" dirty="0" smtClean="0"/>
              <a:t>Governor commits to keeping funding “flat” for the 2011-12 year</a:t>
            </a:r>
          </a:p>
          <a:p>
            <a:r>
              <a:rPr lang="en-US" dirty="0" smtClean="0"/>
              <a:t>This appears to be our “Best Case” scenario</a:t>
            </a:r>
          </a:p>
          <a:p>
            <a:pPr lvl="1"/>
            <a:r>
              <a:rPr lang="en-US" dirty="0" smtClean="0"/>
              <a:t>Loss of $2.6 million</a:t>
            </a:r>
          </a:p>
          <a:p>
            <a:pPr lvl="1"/>
            <a:r>
              <a:rPr lang="en-US" sz="2400" dirty="0" smtClean="0"/>
              <a:t>Details will be reviewed with staff at the Governor’s Budget Workshop</a:t>
            </a:r>
          </a:p>
          <a:p>
            <a:r>
              <a:rPr lang="en-US" dirty="0" smtClean="0"/>
              <a:t>General Fund Preliminary Budget</a:t>
            </a:r>
          </a:p>
          <a:p>
            <a:pPr lvl="1"/>
            <a:r>
              <a:rPr lang="en-US" dirty="0" smtClean="0"/>
              <a:t>June 1 Board Meeting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03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Governor’s May revision acknowledges progress made toward balancing the budget at the State level</a:t>
            </a:r>
          </a:p>
          <a:p>
            <a:pPr lvl="1"/>
            <a:r>
              <a:rPr lang="en-US" dirty="0" smtClean="0"/>
              <a:t>$11 billion of enacted cuts</a:t>
            </a:r>
          </a:p>
          <a:p>
            <a:pPr lvl="1"/>
            <a:r>
              <a:rPr lang="en-US" dirty="0" smtClean="0"/>
              <a:t>$6.6 billion in higher revenues</a:t>
            </a:r>
          </a:p>
          <a:p>
            <a:pPr lvl="1"/>
            <a:r>
              <a:rPr lang="en-US" dirty="0" smtClean="0"/>
              <a:t>The remaining $10.8 billion budget gap is closed with tax extensions and proposed cuts to State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same taxes that did not get on the </a:t>
            </a:r>
            <a:r>
              <a:rPr lang="en-US" dirty="0" smtClean="0"/>
              <a:t>ballot in June reappear in the May revision</a:t>
            </a:r>
          </a:p>
          <a:p>
            <a:pPr lvl="1"/>
            <a:r>
              <a:rPr lang="en-US" dirty="0" smtClean="0"/>
              <a:t>Extending sales taxes</a:t>
            </a:r>
          </a:p>
          <a:p>
            <a:pPr lvl="1"/>
            <a:r>
              <a:rPr lang="en-US" dirty="0" smtClean="0"/>
              <a:t>Vehicle license fees</a:t>
            </a:r>
          </a:p>
          <a:p>
            <a:pPr lvl="1"/>
            <a:r>
              <a:rPr lang="en-US" dirty="0" smtClean="0"/>
              <a:t>Enterprise Zone reform (not </a:t>
            </a:r>
            <a:r>
              <a:rPr lang="en-US" dirty="0"/>
              <a:t>elimination) 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nlike </a:t>
            </a:r>
            <a:r>
              <a:rPr lang="en-US" dirty="0"/>
              <a:t>January the May revision does not provide an alternative if tax measures fail to get on the ballot or pass in November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Health services which have been volleyed legislatively between Counties and School Districts reside firmly in School Districts under the May revision</a:t>
            </a:r>
          </a:p>
          <a:p>
            <a:pPr lvl="1"/>
            <a:r>
              <a:rPr lang="en-US" dirty="0" smtClean="0"/>
              <a:t>Costs could be as much as $1 million </a:t>
            </a:r>
            <a:r>
              <a:rPr lang="en-US" dirty="0"/>
              <a:t>for our </a:t>
            </a:r>
            <a:r>
              <a:rPr lang="en-US" dirty="0" smtClean="0"/>
              <a:t>District</a:t>
            </a:r>
          </a:p>
          <a:p>
            <a:pPr lvl="1"/>
            <a:r>
              <a:rPr lang="en-US" dirty="0" smtClean="0"/>
              <a:t>Details coming at a Special Education workshop next week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to </a:t>
            </a:r>
            <a:r>
              <a:rPr lang="en-US" dirty="0" smtClean="0"/>
              <a:t>May Revise </a:t>
            </a:r>
            <a:r>
              <a:rPr lang="en-US" dirty="0"/>
              <a:t>Budget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State Economic </a:t>
            </a:r>
            <a:r>
              <a:rPr lang="en-US" dirty="0" smtClean="0"/>
              <a:t>Crisis Continues</a:t>
            </a:r>
          </a:p>
          <a:p>
            <a:r>
              <a:rPr lang="en-US" dirty="0" smtClean="0"/>
              <a:t>Governor cautions that the deficit is not </a:t>
            </a:r>
            <a:r>
              <a:rPr lang="en-US" dirty="0" smtClean="0"/>
              <a:t>solved because permanent solutions are needed</a:t>
            </a:r>
            <a:endParaRPr lang="en-US" dirty="0" smtClean="0"/>
          </a:p>
          <a:p>
            <a:r>
              <a:rPr lang="en-US" dirty="0" smtClean="0"/>
              <a:t>Hurdles Remain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Legislature must agree to extend </a:t>
            </a:r>
            <a:r>
              <a:rPr lang="en-US" sz="2800" dirty="0" smtClean="0"/>
              <a:t>taxes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Additional State cuts are necessary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C:\Documents and Settings\SGamba\Local Settings\Temporary Internet Files\Content.IE5\HOPBOYEN\MC9002380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81600"/>
            <a:ext cx="2079279" cy="1459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Outlook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Governor’s Budget if “flat” funded will </a:t>
            </a:r>
            <a:r>
              <a:rPr lang="en-US" dirty="0" smtClean="0"/>
              <a:t>result in </a:t>
            </a:r>
            <a:r>
              <a:rPr lang="en-US" dirty="0" smtClean="0"/>
              <a:t>a balanced budget for our District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Budget Reductions and one-time solutions recommended for </a:t>
            </a:r>
            <a:r>
              <a:rPr lang="en-US" dirty="0" smtClean="0"/>
              <a:t>2011-12 may need to be implemented in 2012-13 to close a deficit</a:t>
            </a:r>
          </a:p>
          <a:p>
            <a:pPr lvl="1"/>
            <a:r>
              <a:rPr lang="en-US" dirty="0" smtClean="0"/>
              <a:t>A new multi year will be part of the adopted budget</a:t>
            </a:r>
            <a:endParaRPr lang="en-US" dirty="0"/>
          </a:p>
        </p:txBody>
      </p:sp>
      <p:pic>
        <p:nvPicPr>
          <p:cNvPr id="5" name="Picture 4" descr="MCj04315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1"/>
            <a:ext cx="1371600" cy="991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Timeline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8001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dirty="0" smtClean="0"/>
              <a:t>February 23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Board Meeting on Budget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March 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Layoff Notice – Teachers and Administrators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March 16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Second Interim Report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April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Classified Layoff Notice – Categorical and Grant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Board action for non-grant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Letters for grant funded per Ed Code 45117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May	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Governor’s May Revision</a:t>
            </a:r>
          </a:p>
          <a:p>
            <a:pPr lvl="1">
              <a:lnSpc>
                <a:spcPct val="80000"/>
              </a:lnSpc>
            </a:pPr>
            <a:r>
              <a:rPr lang="en-US" sz="2000" strike="sngStrike" dirty="0" smtClean="0"/>
              <a:t>Consider additional reductions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June</a:t>
            </a:r>
          </a:p>
          <a:p>
            <a:pPr lvl="1">
              <a:lnSpc>
                <a:spcPct val="80000"/>
              </a:lnSpc>
            </a:pPr>
            <a:r>
              <a:rPr lang="en-US" sz="2000" strike="sngStrike" dirty="0" smtClean="0"/>
              <a:t>State Election 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Budget Adoption</a:t>
            </a:r>
            <a:endParaRPr lang="en-US" sz="16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A512E-43E4-4D26-B76E-B9CB973B0FDA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850793" cy="660326"/>
          </a:xfrm>
          <a:prstGeom prst="rect">
            <a:avLst/>
          </a:prstGeom>
          <a:noFill/>
        </p:spPr>
      </p:pic>
      <p:pic>
        <p:nvPicPr>
          <p:cNvPr id="6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981200"/>
            <a:ext cx="850793" cy="660326"/>
          </a:xfrm>
          <a:prstGeom prst="rect">
            <a:avLst/>
          </a:prstGeom>
          <a:noFill/>
        </p:spPr>
      </p:pic>
      <p:pic>
        <p:nvPicPr>
          <p:cNvPr id="7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14600"/>
            <a:ext cx="850793" cy="660326"/>
          </a:xfrm>
          <a:prstGeom prst="rect">
            <a:avLst/>
          </a:prstGeom>
          <a:noFill/>
        </p:spPr>
      </p:pic>
      <p:pic>
        <p:nvPicPr>
          <p:cNvPr id="8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429000"/>
            <a:ext cx="850793" cy="660326"/>
          </a:xfrm>
          <a:prstGeom prst="rect">
            <a:avLst/>
          </a:prstGeom>
          <a:noFill/>
        </p:spPr>
      </p:pic>
      <p:pic>
        <p:nvPicPr>
          <p:cNvPr id="9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419600"/>
            <a:ext cx="850793" cy="66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332</Words>
  <Application>Microsoft Office PowerPoint</Application>
  <PresentationFormat>On-screen Show (4:3)</PresentationFormat>
  <Paragraphs>59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West Contra Costa Unified School District May 18, 2011 </vt:lpstr>
      <vt:lpstr>State Update</vt:lpstr>
      <vt:lpstr>State Update</vt:lpstr>
      <vt:lpstr>State Update</vt:lpstr>
      <vt:lpstr>State Update</vt:lpstr>
      <vt:lpstr>Threats to May Revise Budget</vt:lpstr>
      <vt:lpstr>Local Outlook</vt:lpstr>
      <vt:lpstr>Timeline</vt:lpstr>
    </vt:vector>
  </TitlesOfParts>
  <Company>WCCUSD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</dc:title>
  <dc:creator>WCC_User</dc:creator>
  <cp:lastModifiedBy>Sheri Gamba</cp:lastModifiedBy>
  <cp:revision>355</cp:revision>
  <dcterms:created xsi:type="dcterms:W3CDTF">2003-09-15T23:02:38Z</dcterms:created>
  <dcterms:modified xsi:type="dcterms:W3CDTF">2011-05-18T22:19:27Z</dcterms:modified>
</cp:coreProperties>
</file>