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0"/>
  </p:notesMasterIdLst>
  <p:handoutMasterIdLst>
    <p:handoutMasterId r:id="rId11"/>
  </p:handoutMasterIdLst>
  <p:sldIdLst>
    <p:sldId id="256" r:id="rId2"/>
    <p:sldId id="400" r:id="rId3"/>
    <p:sldId id="399" r:id="rId4"/>
    <p:sldId id="393" r:id="rId5"/>
    <p:sldId id="398" r:id="rId6"/>
    <p:sldId id="374" r:id="rId7"/>
    <p:sldId id="354" r:id="rId8"/>
    <p:sldId id="396" r:id="rId9"/>
  </p:sldIdLst>
  <p:sldSz cx="9144000" cy="6858000" type="screen4x3"/>
  <p:notesSz cx="6954838" cy="9240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463" autoAdjust="0"/>
    <p:restoredTop sz="71256" autoAdjust="0"/>
  </p:normalViewPr>
  <p:slideViewPr>
    <p:cSldViewPr>
      <p:cViewPr varScale="1">
        <p:scale>
          <a:sx n="60" d="100"/>
          <a:sy n="60" d="100"/>
        </p:scale>
        <p:origin x="-581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06" y="-96"/>
      </p:cViewPr>
      <p:guideLst>
        <p:guide orient="horz" pos="2911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4393" cy="46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>
            <a:lvl1pPr defTabSz="92543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0445" y="0"/>
            <a:ext cx="3014393" cy="46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>
            <a:lvl1pPr algn="r" defTabSz="92543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778481"/>
            <a:ext cx="3014393" cy="462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b" anchorCtr="0" compatLnSpc="1">
            <a:prstTxWarp prst="textNoShape">
              <a:avLst/>
            </a:prstTxWarp>
          </a:bodyPr>
          <a:lstStyle>
            <a:lvl1pPr defTabSz="92543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0445" y="8778481"/>
            <a:ext cx="3014393" cy="462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b" anchorCtr="0" compatLnSpc="1">
            <a:prstTxWarp prst="textNoShape">
              <a:avLst/>
            </a:prstTxWarp>
          </a:bodyPr>
          <a:lstStyle>
            <a:lvl1pPr algn="r" defTabSz="925433">
              <a:defRPr sz="1200">
                <a:latin typeface="Times New Roman" pitchFamily="18" charset="0"/>
              </a:defRPr>
            </a:lvl1pPr>
          </a:lstStyle>
          <a:p>
            <a:fld id="{F1FBA16E-DEDA-4325-8820-09E93FE398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3935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4393" cy="46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>
            <a:lvl1pPr defTabSz="92543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0445" y="0"/>
            <a:ext cx="3014393" cy="46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>
            <a:lvl1pPr algn="r" defTabSz="92543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2150"/>
            <a:ext cx="4618038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627" y="4390030"/>
            <a:ext cx="5099585" cy="415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8481"/>
            <a:ext cx="3014393" cy="462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b" anchorCtr="0" compatLnSpc="1">
            <a:prstTxWarp prst="textNoShape">
              <a:avLst/>
            </a:prstTxWarp>
          </a:bodyPr>
          <a:lstStyle>
            <a:lvl1pPr defTabSz="92543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0445" y="8778481"/>
            <a:ext cx="3014393" cy="462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b" anchorCtr="0" compatLnSpc="1">
            <a:prstTxWarp prst="textNoShape">
              <a:avLst/>
            </a:prstTxWarp>
          </a:bodyPr>
          <a:lstStyle>
            <a:lvl1pPr algn="r" defTabSz="925433">
              <a:defRPr sz="1200">
                <a:latin typeface="Times New Roman" pitchFamily="18" charset="0"/>
              </a:defRPr>
            </a:lvl1pPr>
          </a:lstStyle>
          <a:p>
            <a:fld id="{8581ADA9-97D3-4E95-AEF3-C28712AACE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2795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1ADA9-97D3-4E95-AEF3-C28712AACE5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48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114" y="4390030"/>
            <a:ext cx="5562610" cy="4158062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3572F-E427-4FEA-A18F-182AAA7826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0292B5-CB8D-43D7-86FD-A4C3A42F53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9FB11-37A7-4E0C-A4BA-D6AE88C678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9C0F7F0-AB65-420B-9358-EC664DE691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7ED27-6B65-4F50-917E-7FE517A0B8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514DC9-10CC-4F7B-BD7D-2955AFA0BF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ADB40-359B-446D-809E-A49AFB355E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4A41-C2C5-4CF7-A8E4-AE4CE0F74F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9E890-FA17-4239-8554-D08B4F87F2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AD9E2-50D5-44CC-96A2-C13C44AE65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E437F-16E1-43B3-B49C-943145B17C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30D05-D0E3-4462-B8A9-B238085B0F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9DE1E1-BCF4-4451-ABB0-C451216014D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r>
              <a:rPr lang="en-US" sz="3600" dirty="0"/>
              <a:t>West Contra Costa</a:t>
            </a:r>
            <a:br>
              <a:rPr lang="en-US" sz="3600" dirty="0"/>
            </a:br>
            <a:r>
              <a:rPr lang="en-US" sz="3600" dirty="0"/>
              <a:t>Unified School District</a:t>
            </a:r>
            <a:br>
              <a:rPr lang="en-US" sz="3600" dirty="0"/>
            </a:br>
            <a:r>
              <a:rPr lang="en-US" sz="2800" dirty="0" smtClean="0"/>
              <a:t>May 18, 2011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00600"/>
            <a:ext cx="6400800" cy="2438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2011-12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Budget Update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Board Meeting</a:t>
            </a:r>
            <a:endParaRPr lang="en-US" sz="2800" dirty="0"/>
          </a:p>
        </p:txBody>
      </p:sp>
      <p:pic>
        <p:nvPicPr>
          <p:cNvPr id="2052" name="Picture 4" descr="logoC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1981200"/>
            <a:ext cx="236220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smtClean="0"/>
              <a:t>Good news for Schools</a:t>
            </a:r>
          </a:p>
          <a:p>
            <a:pPr lvl="1"/>
            <a:r>
              <a:rPr lang="en-US" dirty="0" smtClean="0"/>
              <a:t>Governor commits to keeping funding “flat” for the 2011-12 year</a:t>
            </a:r>
          </a:p>
          <a:p>
            <a:r>
              <a:rPr lang="en-US" dirty="0" smtClean="0"/>
              <a:t>This appears to be our “Best Case” scenario</a:t>
            </a:r>
          </a:p>
          <a:p>
            <a:pPr lvl="1"/>
            <a:r>
              <a:rPr lang="en-US" dirty="0" smtClean="0"/>
              <a:t>Loss of $2.6 million</a:t>
            </a:r>
          </a:p>
          <a:p>
            <a:pPr lvl="1"/>
            <a:r>
              <a:rPr lang="en-US" sz="2400" dirty="0" smtClean="0"/>
              <a:t>Details will be reviewed with staff at the Governor’s Budget Workshop</a:t>
            </a:r>
          </a:p>
          <a:p>
            <a:r>
              <a:rPr lang="en-US" dirty="0" smtClean="0"/>
              <a:t>General Fund Preliminary Budget</a:t>
            </a:r>
          </a:p>
          <a:p>
            <a:pPr lvl="1"/>
            <a:r>
              <a:rPr lang="en-US" dirty="0" smtClean="0"/>
              <a:t>June 1 Board Meeting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035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Governor’s May revision acknowledges progress made toward balancing the budget at the State level</a:t>
            </a:r>
          </a:p>
          <a:p>
            <a:pPr lvl="1"/>
            <a:r>
              <a:rPr lang="en-US" dirty="0" smtClean="0"/>
              <a:t>$11 billion of enacted cuts</a:t>
            </a:r>
          </a:p>
          <a:p>
            <a:pPr lvl="1"/>
            <a:r>
              <a:rPr lang="en-US" dirty="0" smtClean="0"/>
              <a:t>$6.6 billion in higher revenues</a:t>
            </a:r>
          </a:p>
          <a:p>
            <a:pPr lvl="1"/>
            <a:r>
              <a:rPr lang="en-US" dirty="0" smtClean="0"/>
              <a:t>The remaining $10.8 billion budget gap is closed with tax extensions and proposed cuts to State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same taxes that did not get on the </a:t>
            </a:r>
            <a:r>
              <a:rPr lang="en-US" dirty="0" smtClean="0"/>
              <a:t>ballot in June reappear in the May revision</a:t>
            </a:r>
          </a:p>
          <a:p>
            <a:pPr lvl="1"/>
            <a:r>
              <a:rPr lang="en-US" dirty="0" smtClean="0"/>
              <a:t>Extending sales taxes</a:t>
            </a:r>
          </a:p>
          <a:p>
            <a:pPr lvl="1"/>
            <a:r>
              <a:rPr lang="en-US" dirty="0" smtClean="0"/>
              <a:t>Vehicle license fees</a:t>
            </a:r>
          </a:p>
          <a:p>
            <a:pPr lvl="1"/>
            <a:r>
              <a:rPr lang="en-US" dirty="0" smtClean="0"/>
              <a:t>Enterprise Zone reform (not </a:t>
            </a:r>
            <a:r>
              <a:rPr lang="en-US" dirty="0"/>
              <a:t>elimination) </a:t>
            </a:r>
            <a:endParaRPr lang="en-US" dirty="0" smtClean="0"/>
          </a:p>
          <a:p>
            <a:r>
              <a:rPr lang="en-US" dirty="0"/>
              <a:t>U</a:t>
            </a:r>
            <a:r>
              <a:rPr lang="en-US" dirty="0" smtClean="0"/>
              <a:t>nlike </a:t>
            </a:r>
            <a:r>
              <a:rPr lang="en-US" dirty="0"/>
              <a:t>January the May revision does not provide an alternative if tax measures fail to get on the ballot or pass in November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Mental Health services which have been volleyed legislatively between Counties and School Districts reside firmly in School Districts under the May revision</a:t>
            </a:r>
          </a:p>
          <a:p>
            <a:pPr lvl="1"/>
            <a:r>
              <a:rPr lang="en-US" dirty="0" smtClean="0"/>
              <a:t>Costs could be as much as $1 million </a:t>
            </a:r>
            <a:r>
              <a:rPr lang="en-US" dirty="0"/>
              <a:t>for our </a:t>
            </a:r>
            <a:r>
              <a:rPr lang="en-US" dirty="0" smtClean="0"/>
              <a:t>District</a:t>
            </a:r>
          </a:p>
          <a:p>
            <a:pPr lvl="1"/>
            <a:r>
              <a:rPr lang="en-US" dirty="0" smtClean="0"/>
              <a:t>Details coming at a Special Education workshop next week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4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Threats to </a:t>
            </a:r>
            <a:r>
              <a:rPr lang="en-US" dirty="0" smtClean="0"/>
              <a:t>May Revise </a:t>
            </a:r>
            <a:r>
              <a:rPr lang="en-US" dirty="0"/>
              <a:t>Budget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/>
              <a:t>State Economic </a:t>
            </a:r>
            <a:r>
              <a:rPr lang="en-US" dirty="0" smtClean="0"/>
              <a:t>Crisis Continues</a:t>
            </a:r>
          </a:p>
          <a:p>
            <a:r>
              <a:rPr lang="en-US" dirty="0" smtClean="0"/>
              <a:t>Governor cautions that the deficit is not </a:t>
            </a:r>
            <a:r>
              <a:rPr lang="en-US" dirty="0" smtClean="0"/>
              <a:t>solved because permanent solutions are needed</a:t>
            </a:r>
            <a:endParaRPr lang="en-US" dirty="0" smtClean="0"/>
          </a:p>
          <a:p>
            <a:r>
              <a:rPr lang="en-US" dirty="0" smtClean="0"/>
              <a:t>Hurdles Remain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 smtClean="0"/>
              <a:t>Legislature must agree to extend </a:t>
            </a:r>
            <a:r>
              <a:rPr lang="en-US" sz="2800" dirty="0" smtClean="0"/>
              <a:t>taxes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 smtClean="0"/>
              <a:t>Additional State cuts are necessary</a:t>
            </a:r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2" descr="C:\Documents and Settings\SGamba\Local Settings\Temporary Internet Files\Content.IE5\HOPBOYEN\MC90023805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5181600"/>
            <a:ext cx="2079279" cy="14591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Outlook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29600" cy="4953000"/>
          </a:xfrm>
        </p:spPr>
        <p:txBody>
          <a:bodyPr/>
          <a:lstStyle/>
          <a:p>
            <a:r>
              <a:rPr lang="en-US" dirty="0" smtClean="0"/>
              <a:t>Governor’s Budget if “flat” funded will </a:t>
            </a:r>
            <a:r>
              <a:rPr lang="en-US" dirty="0" smtClean="0"/>
              <a:t>result in </a:t>
            </a:r>
            <a:r>
              <a:rPr lang="en-US" dirty="0" smtClean="0"/>
              <a:t>a balanced budget for our District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Budget Reductions and one-time solutions recommended for </a:t>
            </a:r>
            <a:r>
              <a:rPr lang="en-US" dirty="0" smtClean="0"/>
              <a:t>2011-12 may need to be implemented in 2012-13 to close a deficit</a:t>
            </a:r>
          </a:p>
          <a:p>
            <a:pPr lvl="1"/>
            <a:r>
              <a:rPr lang="en-US" dirty="0" smtClean="0"/>
              <a:t>A new multi year will be part of the adopted budget</a:t>
            </a:r>
            <a:endParaRPr lang="en-US" dirty="0"/>
          </a:p>
        </p:txBody>
      </p:sp>
      <p:pic>
        <p:nvPicPr>
          <p:cNvPr id="5" name="Picture 4" descr="MCj043153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304801"/>
            <a:ext cx="1371600" cy="9916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Timeline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219200"/>
            <a:ext cx="8001000" cy="54102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700" dirty="0" smtClean="0"/>
              <a:t>February 23</a:t>
            </a:r>
          </a:p>
          <a:p>
            <a:pPr lvl="1">
              <a:lnSpc>
                <a:spcPct val="80000"/>
              </a:lnSpc>
            </a:pPr>
            <a:r>
              <a:rPr lang="en-US" sz="2300" dirty="0" smtClean="0"/>
              <a:t>Board Meeting on Budget</a:t>
            </a:r>
          </a:p>
          <a:p>
            <a:pPr>
              <a:lnSpc>
                <a:spcPct val="80000"/>
              </a:lnSpc>
            </a:pPr>
            <a:r>
              <a:rPr lang="en-US" sz="2700" dirty="0" smtClean="0"/>
              <a:t>March 2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Layoff Notice – Teachers and Administrators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March 16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Second Interim Report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April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Classified Layoff Notice – Categorical and Grant</a:t>
            </a:r>
          </a:p>
          <a:p>
            <a:pPr lvl="2">
              <a:lnSpc>
                <a:spcPct val="80000"/>
              </a:lnSpc>
            </a:pPr>
            <a:r>
              <a:rPr lang="en-US" sz="1600" dirty="0" smtClean="0"/>
              <a:t>Board action for non-grant</a:t>
            </a:r>
          </a:p>
          <a:p>
            <a:pPr lvl="2">
              <a:lnSpc>
                <a:spcPct val="80000"/>
              </a:lnSpc>
            </a:pPr>
            <a:r>
              <a:rPr lang="en-US" sz="1600" dirty="0" smtClean="0"/>
              <a:t>Letters for grant funded per Ed Code 45117</a:t>
            </a:r>
          </a:p>
          <a:p>
            <a:pPr>
              <a:lnSpc>
                <a:spcPct val="80000"/>
              </a:lnSpc>
            </a:pPr>
            <a:r>
              <a:rPr lang="en-US" sz="2700" dirty="0" smtClean="0"/>
              <a:t>May	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Governor’s May Revision</a:t>
            </a:r>
          </a:p>
          <a:p>
            <a:pPr lvl="1">
              <a:lnSpc>
                <a:spcPct val="80000"/>
              </a:lnSpc>
            </a:pPr>
            <a:r>
              <a:rPr lang="en-US" sz="2000" strike="sngStrike" dirty="0" smtClean="0"/>
              <a:t>Consider additional reductions</a:t>
            </a:r>
          </a:p>
          <a:p>
            <a:pPr>
              <a:lnSpc>
                <a:spcPct val="80000"/>
              </a:lnSpc>
            </a:pPr>
            <a:r>
              <a:rPr lang="en-US" sz="2700" dirty="0" smtClean="0"/>
              <a:t>June</a:t>
            </a:r>
          </a:p>
          <a:p>
            <a:pPr lvl="1">
              <a:lnSpc>
                <a:spcPct val="80000"/>
              </a:lnSpc>
            </a:pPr>
            <a:r>
              <a:rPr lang="en-US" sz="2000" strike="sngStrike" dirty="0" smtClean="0"/>
              <a:t>State Election ?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Budget Adoption</a:t>
            </a:r>
            <a:endParaRPr lang="en-US" sz="16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4A512E-43E4-4D26-B76E-B9CB973B0FDA}" type="slidenum">
              <a:rPr lang="en-US"/>
              <a:pPr>
                <a:defRPr/>
              </a:pPr>
              <a:t>8</a:t>
            </a:fld>
            <a:endParaRPr lang="en-US"/>
          </a:p>
        </p:txBody>
      </p:sp>
      <p:pic>
        <p:nvPicPr>
          <p:cNvPr id="1026" name="Picture 2" descr="C:\Documents and Settings\SGamba\Local Settings\Temporary Internet Files\Content.IE5\2MZ2895I\MC90043253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295400"/>
            <a:ext cx="850793" cy="660326"/>
          </a:xfrm>
          <a:prstGeom prst="rect">
            <a:avLst/>
          </a:prstGeom>
          <a:noFill/>
        </p:spPr>
      </p:pic>
      <p:pic>
        <p:nvPicPr>
          <p:cNvPr id="6" name="Picture 2" descr="C:\Documents and Settings\SGamba\Local Settings\Temporary Internet Files\Content.IE5\2MZ2895I\MC90043253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1981200"/>
            <a:ext cx="850793" cy="660326"/>
          </a:xfrm>
          <a:prstGeom prst="rect">
            <a:avLst/>
          </a:prstGeom>
          <a:noFill/>
        </p:spPr>
      </p:pic>
      <p:pic>
        <p:nvPicPr>
          <p:cNvPr id="7" name="Picture 2" descr="C:\Documents and Settings\SGamba\Local Settings\Temporary Internet Files\Content.IE5\2MZ2895I\MC90043253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2514600"/>
            <a:ext cx="850793" cy="660326"/>
          </a:xfrm>
          <a:prstGeom prst="rect">
            <a:avLst/>
          </a:prstGeom>
          <a:noFill/>
        </p:spPr>
      </p:pic>
      <p:pic>
        <p:nvPicPr>
          <p:cNvPr id="8" name="Picture 2" descr="C:\Documents and Settings\SGamba\Local Settings\Temporary Internet Files\Content.IE5\2MZ2895I\MC90043253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3429000"/>
            <a:ext cx="850793" cy="660326"/>
          </a:xfrm>
          <a:prstGeom prst="rect">
            <a:avLst/>
          </a:prstGeom>
          <a:noFill/>
        </p:spPr>
      </p:pic>
      <p:pic>
        <p:nvPicPr>
          <p:cNvPr id="9" name="Picture 2" descr="C:\Documents and Settings\SGamba\Local Settings\Temporary Internet Files\Content.IE5\2MZ2895I\MC90043253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419600"/>
            <a:ext cx="850793" cy="660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4499</TotalTime>
  <Words>332</Words>
  <Application>Microsoft Office PowerPoint</Application>
  <PresentationFormat>On-screen Show (4:3)</PresentationFormat>
  <Paragraphs>59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West Contra Costa Unified School District May 18, 2011 </vt:lpstr>
      <vt:lpstr>State Update</vt:lpstr>
      <vt:lpstr>State Update</vt:lpstr>
      <vt:lpstr>State Update</vt:lpstr>
      <vt:lpstr>State Update</vt:lpstr>
      <vt:lpstr>Threats to May Revise Budget</vt:lpstr>
      <vt:lpstr>Local Outlook</vt:lpstr>
      <vt:lpstr>Timeline</vt:lpstr>
    </vt:vector>
  </TitlesOfParts>
  <Company>WCCUSD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 Contra Costa Unified School District</dc:title>
  <dc:creator>WCC_User</dc:creator>
  <cp:lastModifiedBy>Sheri Gamba</cp:lastModifiedBy>
  <cp:revision>355</cp:revision>
  <dcterms:created xsi:type="dcterms:W3CDTF">2003-09-15T23:02:38Z</dcterms:created>
  <dcterms:modified xsi:type="dcterms:W3CDTF">2011-05-18T22:19:27Z</dcterms:modified>
</cp:coreProperties>
</file>